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4"/>
  </p:notesMasterIdLst>
  <p:sldIdLst>
    <p:sldId id="256" r:id="rId2"/>
    <p:sldId id="281" r:id="rId3"/>
    <p:sldId id="282" r:id="rId4"/>
    <p:sldId id="289" r:id="rId5"/>
    <p:sldId id="302" r:id="rId6"/>
    <p:sldId id="303" r:id="rId7"/>
    <p:sldId id="288" r:id="rId8"/>
    <p:sldId id="290" r:id="rId9"/>
    <p:sldId id="301" r:id="rId10"/>
    <p:sldId id="304" r:id="rId11"/>
    <p:sldId id="305" r:id="rId12"/>
    <p:sldId id="306" r:id="rId13"/>
    <p:sldId id="308" r:id="rId14"/>
    <p:sldId id="309" r:id="rId15"/>
    <p:sldId id="307" r:id="rId16"/>
    <p:sldId id="291" r:id="rId17"/>
    <p:sldId id="292" r:id="rId18"/>
    <p:sldId id="293" r:id="rId19"/>
    <p:sldId id="294" r:id="rId20"/>
    <p:sldId id="295" r:id="rId21"/>
    <p:sldId id="310" r:id="rId22"/>
    <p:sldId id="30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92929"/>
    <a:srgbClr val="4D4D4D"/>
    <a:srgbClr val="B92D14"/>
    <a:srgbClr val="35759D"/>
    <a:srgbClr val="35B19D"/>
    <a:srgbClr val="7777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9" autoAdjust="0"/>
    <p:restoredTop sz="95573" autoAdjust="0"/>
  </p:normalViewPr>
  <p:slideViewPr>
    <p:cSldViewPr>
      <p:cViewPr varScale="1">
        <p:scale>
          <a:sx n="60" d="100"/>
          <a:sy n="60" d="100"/>
        </p:scale>
        <p:origin x="14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66F85B7-4341-43E3-86AA-59C6404FE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7141E24-04FC-486A-855E-A6521EC481D4}" type="slidenum">
              <a:rPr lang="en-US"/>
              <a:pPr/>
              <a:t>1</a:t>
            </a:fld>
            <a:endParaRPr 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20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7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8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16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17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18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A3A16B1-E745-4AC1-88C1-5DAF01D348C4}" type="slidenum">
              <a:rPr lang="en-US"/>
              <a:pPr/>
              <a:t>19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5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30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3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8919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46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7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5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2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1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8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9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7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0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1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1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file:///C:\R%20workspace\oursplproj\network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reports/WangBo.pdf" TargetMode="External"/><Relationship Id="rId2" Type="http://schemas.openxmlformats.org/officeDocument/2006/relationships/hyperlink" Target="http://nlp.stanford.edu/~socherr/EMNLP2013_RNT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rochester.edu/u/qyou/papers/sentiment_analysis_final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95600" y="1447800"/>
            <a:ext cx="5867400" cy="99060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b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b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b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b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</a:br>
            <a: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Analysis of </a:t>
            </a:r>
            <a:r>
              <a:rPr lang="en-US" b="1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facebook</a:t>
            </a:r>
            <a:r>
              <a:rPr lang="en-US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data using R</a:t>
            </a:r>
            <a:endParaRPr lang="ru-RU" b="1" dirty="0">
              <a:solidFill>
                <a:srgbClr val="000000"/>
              </a:solidFill>
              <a:cs typeface="Andalus" pitchFamily="18" charset="-78"/>
            </a:endParaRPr>
          </a:p>
        </p:txBody>
      </p:sp>
      <p:sp>
        <p:nvSpPr>
          <p:cNvPr id="2051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52400" y="2209800"/>
            <a:ext cx="8686800" cy="4038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92929"/>
              </a:solidFill>
            </a:endParaRPr>
          </a:p>
          <a:p>
            <a:endParaRPr lang="en-US" dirty="0">
              <a:solidFill>
                <a:srgbClr val="292929"/>
              </a:solidFill>
            </a:endParaRPr>
          </a:p>
          <a:p>
            <a:r>
              <a:rPr lang="en-US" dirty="0">
                <a:solidFill>
                  <a:srgbClr val="292929"/>
                </a:solidFill>
              </a:rPr>
              <a:t>Prasanna Kumar </a:t>
            </a:r>
          </a:p>
          <a:p>
            <a:r>
              <a:rPr lang="en-US" dirty="0">
                <a:solidFill>
                  <a:srgbClr val="292929"/>
                </a:solidFill>
              </a:rPr>
              <a:t>Ramesh </a:t>
            </a:r>
            <a:r>
              <a:rPr lang="en-US" dirty="0" err="1">
                <a:solidFill>
                  <a:srgbClr val="292929"/>
                </a:solidFill>
              </a:rPr>
              <a:t>Chelliah</a:t>
            </a:r>
            <a:endParaRPr lang="en-US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Sasidhran</a:t>
            </a: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dirty="0" err="1">
                <a:solidFill>
                  <a:srgbClr val="292929"/>
                </a:solidFill>
              </a:rPr>
              <a:t>Thuthikulam</a:t>
            </a: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dirty="0" err="1">
                <a:solidFill>
                  <a:srgbClr val="292929"/>
                </a:solidFill>
              </a:rPr>
              <a:t>Selvakumar</a:t>
            </a:r>
            <a:endParaRPr lang="en-US" dirty="0">
              <a:solidFill>
                <a:srgbClr val="292929"/>
              </a:solidFill>
            </a:endParaRPr>
          </a:p>
          <a:p>
            <a:r>
              <a:rPr lang="en-US" dirty="0" err="1">
                <a:solidFill>
                  <a:srgbClr val="292929"/>
                </a:solidFill>
              </a:rPr>
              <a:t>Tamilselvan</a:t>
            </a: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dirty="0" err="1">
                <a:solidFill>
                  <a:srgbClr val="292929"/>
                </a:solidFill>
              </a:rPr>
              <a:t>Valathy</a:t>
            </a: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dirty="0" err="1">
                <a:solidFill>
                  <a:srgbClr val="292929"/>
                </a:solidFill>
              </a:rPr>
              <a:t>Shanmugam</a:t>
            </a:r>
            <a:endParaRPr lang="en-US" dirty="0">
              <a:solidFill>
                <a:srgbClr val="292929"/>
              </a:solidFill>
            </a:endParaRPr>
          </a:p>
          <a:p>
            <a:r>
              <a:rPr lang="en-US" dirty="0">
                <a:solidFill>
                  <a:srgbClr val="292929"/>
                </a:solidFill>
              </a:rPr>
              <a:t> </a:t>
            </a:r>
          </a:p>
          <a:p>
            <a:endParaRPr lang="en-US" dirty="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Training data: random sample of posts manually labelled as positive or negative</a:t>
            </a:r>
          </a:p>
          <a:p>
            <a:pPr lvl="1"/>
            <a:r>
              <a:rPr lang="en-US" i="1" dirty="0"/>
              <a:t>Classifier </a:t>
            </a:r>
            <a:r>
              <a:rPr lang="en-US" dirty="0"/>
              <a:t>learns from data and predicts sentiment of unseen posts</a:t>
            </a:r>
          </a:p>
          <a:p>
            <a:pPr lvl="1"/>
            <a:r>
              <a:rPr lang="en-US" dirty="0"/>
              <a:t>Classifier used -  Naïve Bayes </a:t>
            </a:r>
          </a:p>
          <a:p>
            <a:pPr lvl="1"/>
            <a:r>
              <a:rPr lang="en-US" dirty="0"/>
              <a:t>Accuracy score </a:t>
            </a:r>
            <a:r>
              <a:rPr lang="en-US"/>
              <a:t>– 93%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1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of the political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6347714" cy="388077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Form the dictionary of positive and negative words.</a:t>
            </a:r>
          </a:p>
          <a:p>
            <a:pPr lvl="1"/>
            <a:r>
              <a:rPr lang="en-US" dirty="0"/>
              <a:t>Make a vector representation  of the these words.</a:t>
            </a:r>
          </a:p>
          <a:p>
            <a:pPr lvl="1"/>
            <a:r>
              <a:rPr lang="en-US" dirty="0"/>
              <a:t>Train the model using the vector of words with the label.</a:t>
            </a:r>
          </a:p>
          <a:p>
            <a:pPr lvl="1"/>
            <a:r>
              <a:rPr lang="en-US" dirty="0"/>
              <a:t>Now, the classifier is ready to predict the incoming test data.</a:t>
            </a:r>
          </a:p>
          <a:p>
            <a:pPr lvl="1"/>
            <a:r>
              <a:rPr lang="en-US" dirty="0"/>
              <a:t>Do the classification for all the test data and visualize the output 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2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confusion matrix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1969" r="49588" b="68827"/>
          <a:stretch/>
        </p:blipFill>
        <p:spPr>
          <a:xfrm>
            <a:off x="533400" y="2139434"/>
            <a:ext cx="675639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this Sentiments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Sentiment score, we can predict whether a post is positive or negative. So, during election times we can fairly predict the polls.</a:t>
            </a:r>
          </a:p>
          <a:p>
            <a:r>
              <a:rPr lang="en-US" dirty="0"/>
              <a:t>We can predict the mass protests in particular area of the country.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4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33" t="50002" r="31210" b="11479"/>
          <a:stretch/>
        </p:blipFill>
        <p:spPr>
          <a:xfrm>
            <a:off x="512210" y="1676400"/>
            <a:ext cx="6477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and Innovative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291427"/>
            <a:ext cx="6347714" cy="3880773"/>
          </a:xfrm>
        </p:spPr>
        <p:txBody>
          <a:bodyPr/>
          <a:lstStyle/>
          <a:p>
            <a:r>
              <a:rPr lang="en-US" dirty="0"/>
              <a:t>Forming our own data set for the Positive and Negative emotional analysis.</a:t>
            </a:r>
          </a:p>
          <a:p>
            <a:r>
              <a:rPr lang="en-US" dirty="0"/>
              <a:t>Conducted experiments with different type of data and merged together to for GOLD DATA.</a:t>
            </a:r>
          </a:p>
          <a:p>
            <a:r>
              <a:rPr lang="en-US" dirty="0"/>
              <a:t>Experimenting with different classifiers for estimate better accuracy, precision and recall rates.</a:t>
            </a:r>
          </a:p>
          <a:p>
            <a:r>
              <a:rPr lang="en-US" dirty="0"/>
              <a:t>Mostly. Nowadays people tend to put more MEMEs, we even accommodated changes to recognize the positivity </a:t>
            </a:r>
            <a:r>
              <a:rPr lang="en-US"/>
              <a:t>or negativity </a:t>
            </a:r>
            <a:r>
              <a:rPr lang="en-US" dirty="0"/>
              <a:t>of the picture using Bag of </a:t>
            </a:r>
            <a:r>
              <a:rPr lang="en-US"/>
              <a:t>visual 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8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>
            <a:noAutofit/>
          </a:bodyPr>
          <a:lstStyle/>
          <a:p>
            <a:r>
              <a:rPr lang="en-US" dirty="0"/>
              <a:t>Analysis on </a:t>
            </a:r>
            <a:r>
              <a:rPr lang="en-US" dirty="0" err="1"/>
              <a:t>Facebook</a:t>
            </a:r>
            <a:r>
              <a:rPr lang="en-US" dirty="0"/>
              <a:t> Friends list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1143000"/>
            <a:ext cx="6553200" cy="70788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This plot shows number of male and female friends the user has. This is drawn using plot().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6" descr="C:\Users\khyat\AppData\Local\Temp\Temp1_oursplproj (1).zip\oursplproj\count of male and female friend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" r="6267" b="8632"/>
          <a:stretch/>
        </p:blipFill>
        <p:spPr bwMode="auto">
          <a:xfrm>
            <a:off x="2057400" y="1905000"/>
            <a:ext cx="5257800" cy="4114799"/>
          </a:xfrm>
          <a:prstGeom prst="rect">
            <a:avLst/>
          </a:prstGeom>
          <a:noFill/>
          <a:ln w="9525" cap="flat" cmpd="sng" algn="ctr">
            <a:solidFill>
              <a:srgbClr val="5B9BD5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>
            <a:noAutofit/>
          </a:bodyPr>
          <a:lstStyle/>
          <a:p>
            <a:r>
              <a:rPr lang="en-US" dirty="0"/>
              <a:t>Analysis on </a:t>
            </a:r>
            <a:r>
              <a:rPr lang="en-US" dirty="0" err="1"/>
              <a:t>Facebook</a:t>
            </a:r>
            <a:r>
              <a:rPr lang="en-US" dirty="0"/>
              <a:t> Friends list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1143000"/>
            <a:ext cx="6553200" cy="70788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A 3D pie chart is another type of chart to show the male and female friends ratio, using “</a:t>
            </a:r>
            <a:r>
              <a:rPr lang="en-US" sz="20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plotrix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” package of 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5" name="Picture 4" descr="C:\Users\khyat\AppData\Local\Temp\Temp1_oursplproj (1).zip\oursplproj\pie chart of male and female friend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" b="23290"/>
          <a:stretch/>
        </p:blipFill>
        <p:spPr bwMode="auto">
          <a:xfrm>
            <a:off x="2667000" y="2057400"/>
            <a:ext cx="5181600" cy="38290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>
            <a:noAutofit/>
          </a:bodyPr>
          <a:lstStyle/>
          <a:p>
            <a:r>
              <a:rPr lang="en-US" dirty="0"/>
              <a:t>Analysis on </a:t>
            </a:r>
            <a:r>
              <a:rPr lang="en-US" dirty="0" err="1"/>
              <a:t>Facebook</a:t>
            </a:r>
            <a:r>
              <a:rPr lang="en-US" dirty="0"/>
              <a:t> Friends list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1143000"/>
            <a:ext cx="6553200" cy="40011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This plot shows friends who share their month of birthday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6" name="Picture 5" descr="C:\Users\khyat\AppData\Local\Temp\Temp1_oursplproj (1).zip\oursplproj\birthday month analysi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" b="2118"/>
          <a:stretch/>
        </p:blipFill>
        <p:spPr bwMode="auto">
          <a:xfrm>
            <a:off x="2743200" y="1905000"/>
            <a:ext cx="5486400" cy="4267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Analysis on Facebook Friends list</a:t>
            </a:r>
            <a:endParaRPr lang="en-US" sz="28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1143000"/>
            <a:ext cx="6553200" cy="107721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This plot shows count of friends according to their relationship status.</a:t>
            </a:r>
          </a:p>
          <a:p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The bar charts are drawn using ‘plot’ in R.</a:t>
            </a:r>
          </a:p>
        </p:txBody>
      </p:sp>
      <p:pic>
        <p:nvPicPr>
          <p:cNvPr id="5" name="Picture 4" descr="C:\Users\khyat\AppData\Local\Temp\Temp1_oursplproj (1).zip\oursplproj\relationship  statu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5638800" cy="3962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727" y="304800"/>
            <a:ext cx="6934200" cy="715963"/>
          </a:xfrm>
        </p:spPr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Why R Programming?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935018" y="1295400"/>
            <a:ext cx="6934200" cy="480060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More handy for data manipulation e.g. Clustering and Classification.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Get better results faster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Rich in visualization libraries – pictures speak more than words!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Libraries are Open source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buNone/>
            </a:pPr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4D4D4D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838201"/>
            <a:ext cx="6553200" cy="21975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Networkgraph</a:t>
            </a:r>
            <a:r>
              <a:rPr lang="en-US" sz="18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: The graph is an analysis of how the friends are connected among themselves. It’s shows cluster of mutual friends.</a:t>
            </a:r>
          </a:p>
          <a:p>
            <a:r>
              <a:rPr lang="en-US" sz="18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This graph is drawn using “simple network” of “networkD3” package in R.</a:t>
            </a:r>
          </a:p>
          <a:p>
            <a:r>
              <a:rPr lang="en-US" sz="18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  <a:hlinkClick r:id="rId4" action="ppaction://hlinkfile"/>
              </a:rPr>
              <a:t>file:///C:/R%20workspace/oursplproj/network.html</a:t>
            </a:r>
            <a:endParaRPr lang="en-US" sz="18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endParaRPr lang="en-US" sz="18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5"/>
          <a:srcRect l="16457" t="10465" r="23612" b="2478"/>
          <a:stretch/>
        </p:blipFill>
        <p:spPr bwMode="auto">
          <a:xfrm>
            <a:off x="2209800" y="2819400"/>
            <a:ext cx="6400800" cy="3810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http://nlp.stanford.edu/~socherr/EMNLP2013_RNTN.pdf</a:t>
            </a:r>
            <a:endParaRPr lang="en-US" dirty="0"/>
          </a:p>
          <a:p>
            <a:r>
              <a:rPr lang="en-US" dirty="0">
                <a:hlinkClick r:id="rId3"/>
              </a:rPr>
              <a:t>https://cs224d.stanford.edu/reports/WangBo.pdf</a:t>
            </a:r>
            <a:endParaRPr lang="en-US" dirty="0"/>
          </a:p>
          <a:p>
            <a:r>
              <a:rPr lang="en-US" dirty="0">
                <a:hlinkClick r:id="rId4"/>
              </a:rPr>
              <a:t>https://www.cs.rochester.edu/u/qyou/papers/sentiment_analysis_final.pdf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2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95600"/>
            <a:ext cx="7315200" cy="715962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           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Limitations of R Programming…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199"/>
            <a:ext cx="6934200" cy="4800601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Many R commands give little thought to memory management, and so R can very quickly consume all available memory</a:t>
            </a:r>
          </a:p>
          <a:p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Execution speed is less and hence less efficient compared to </a:t>
            </a:r>
            <a:r>
              <a:rPr lang="en-US" sz="240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other languages</a:t>
            </a:r>
            <a:endParaRPr lang="en-US" sz="2400" dirty="0">
              <a:latin typeface="Andalus" pitchFamily="18" charset="-78"/>
              <a:cs typeface="Andalus" pitchFamily="18" charset="-78"/>
            </a:endParaRPr>
          </a:p>
          <a:p>
            <a:endParaRPr lang="en-US" sz="24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381000"/>
            <a:ext cx="7315200" cy="12493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Why should we care about social media?</a:t>
            </a:r>
            <a:endParaRPr lang="en-US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90800"/>
            <a:ext cx="6781799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Widespread use of social media sites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 every ten people in the world logged onto Facebook.</a:t>
            </a:r>
          </a:p>
          <a:p>
            <a:r>
              <a:rPr lang="en-US" dirty="0"/>
              <a:t>71% of online adults in the US use Facebook</a:t>
            </a:r>
          </a:p>
          <a:p>
            <a:r>
              <a:rPr lang="en-US" dirty="0"/>
              <a:t>(84% use among ages 18–29)</a:t>
            </a:r>
          </a:p>
          <a:p>
            <a:r>
              <a:rPr lang="en-US" dirty="0"/>
              <a:t>600+ million tweets are sent everyday by</a:t>
            </a:r>
          </a:p>
          <a:p>
            <a:r>
              <a:rPr lang="en-US" dirty="0"/>
              <a:t>400+ million active users worldwide</a:t>
            </a:r>
          </a:p>
          <a:p>
            <a:r>
              <a:rPr lang="en-US" dirty="0"/>
              <a:t>23% of online adults in the US use Twitter</a:t>
            </a:r>
          </a:p>
          <a:p>
            <a:r>
              <a:rPr lang="en-US" dirty="0"/>
              <a:t>(31% use among ages 18–29)</a:t>
            </a:r>
          </a:p>
        </p:txBody>
      </p:sp>
    </p:spTree>
    <p:extLst>
      <p:ext uri="{BB962C8B-B14F-4D97-AF65-F5344CB8AC3E}">
        <p14:creationId xmlns:p14="http://schemas.microsoft.com/office/powerpoint/2010/main" val="206160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usage is increasing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333" t="30740" r="31667" b="8520"/>
          <a:stretch/>
        </p:blipFill>
        <p:spPr>
          <a:xfrm>
            <a:off x="533400" y="2057400"/>
            <a:ext cx="64239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6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Packages Required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143000"/>
            <a:ext cx="7010400" cy="5029200"/>
          </a:xfrm>
        </p:spPr>
        <p:txBody>
          <a:bodyPr/>
          <a:lstStyle/>
          <a:p>
            <a:r>
              <a:rPr lang="en-US" sz="2000" b="1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Rfacebook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: This package is intended to provide access to the </a:t>
            </a:r>
            <a:r>
              <a:rPr lang="en-US" sz="20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Facebook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Graph API within R. It includes a series of functions that allow R users to extract their private information, search for public </a:t>
            </a:r>
            <a:r>
              <a:rPr lang="en-US" sz="20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Facebook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posts that mention specific keywords, capture data from </a:t>
            </a:r>
            <a:r>
              <a:rPr lang="en-US" sz="20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Facebook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pages, and update their </a:t>
            </a:r>
            <a:r>
              <a:rPr lang="en-US" sz="2000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Facebook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status.</a:t>
            </a:r>
          </a:p>
          <a:p>
            <a:r>
              <a:rPr lang="en-US" sz="20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networkD3 : 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Tools for Creating D3 Network Graphs from R. This package is intended to create network graphs</a:t>
            </a:r>
          </a:p>
          <a:p>
            <a:r>
              <a:rPr lang="en-US" sz="2000" b="1" dirty="0" err="1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plotrix</a:t>
            </a:r>
            <a:r>
              <a:rPr lang="en-US" sz="20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 :  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We used to draw pie charts in R.</a:t>
            </a:r>
          </a:p>
          <a:p>
            <a:r>
              <a:rPr lang="en-US" sz="20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ggplot2 : </a:t>
            </a:r>
            <a:r>
              <a:rPr lang="en-US" sz="2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The ggplot2 package, created by Hadley Wickham, offers a powerful graphics language for creating elegant and complex plots.</a:t>
            </a:r>
            <a:endParaRPr lang="en-US" sz="20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buNone/>
            </a:pPr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buNone/>
            </a:pPr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  <a:p>
            <a:pPr>
              <a:buNone/>
            </a:pPr>
            <a:endParaRPr lang="en-US" sz="2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6934200" cy="609600"/>
          </a:xfrm>
        </p:spPr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Data Extraction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05000" y="1143000"/>
            <a:ext cx="6553200" cy="163121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hangingPunct="0">
              <a:spcBef>
                <a:spcPct val="0"/>
              </a:spcBef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ea typeface="Times New Roman" pitchFamily="18" charset="0"/>
                <a:cs typeface="Andalus" pitchFamily="18" charset="-78"/>
              </a:rPr>
              <a:t>Obtain a temporary access token from https://developers.facebook.com/tools/explorer</a:t>
            </a:r>
            <a:endParaRPr kumimoji="0" lang="en-US" sz="20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ndalus" pitchFamily="18" charset="-78"/>
              <a:ea typeface="Times New Roman" pitchFamily="18" charset="0"/>
              <a:cs typeface="Andalus" pitchFamily="18" charset="-78"/>
            </a:endParaRPr>
          </a:p>
          <a:p>
            <a:pPr marL="0" indent="0" eaLnBrk="0" hangingPunct="0">
              <a:spcBef>
                <a:spcPct val="0"/>
              </a:spcBef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ea typeface="Times New Roman" pitchFamily="18" charset="0"/>
                <a:cs typeface="Andalus" pitchFamily="18" charset="-78"/>
              </a:rPr>
              <a:t> which can be used as argument in any of the functions in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ea typeface="Times New Roman" pitchFamily="18" charset="0"/>
                <a:cs typeface="Andalus" pitchFamily="18" charset="-78"/>
              </a:rPr>
              <a:t>Rfacebook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ea typeface="Times New Roman" pitchFamily="18" charset="0"/>
                <a:cs typeface="Andalus" pitchFamily="18" charset="-78"/>
              </a:rPr>
              <a:t>.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cs typeface="Andalus" pitchFamily="18" charset="-78"/>
              </a:rPr>
              <a:t> </a:t>
            </a:r>
          </a:p>
          <a:p>
            <a:pPr marL="0" indent="0" eaLnBrk="0" hangingPunct="0">
              <a:spcBef>
                <a:spcPct val="0"/>
              </a:spcBef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ndalus" pitchFamily="18" charset="-78"/>
                <a:cs typeface="Andalus" pitchFamily="18" charset="-78"/>
              </a:rPr>
              <a:t>Web scraping.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9261" r="1031" b="12098"/>
          <a:stretch/>
        </p:blipFill>
        <p:spPr>
          <a:xfrm>
            <a:off x="2002465" y="3886200"/>
            <a:ext cx="601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Sentiment, tone, valence, affective score... = % positive messages about a subject.</a:t>
            </a:r>
          </a:p>
          <a:p>
            <a:endParaRPr lang="en-US" dirty="0"/>
          </a:p>
          <a:p>
            <a:r>
              <a:rPr lang="en-US" dirty="0"/>
              <a:t>Methods of making analysis.</a:t>
            </a:r>
          </a:p>
          <a:p>
            <a:endParaRPr lang="en-US" dirty="0"/>
          </a:p>
          <a:p>
            <a:pPr lvl="1"/>
            <a:r>
              <a:rPr lang="en-US" dirty="0"/>
              <a:t>Dictionary method</a:t>
            </a:r>
          </a:p>
          <a:p>
            <a:pPr lvl="2"/>
            <a:r>
              <a:rPr lang="en-US" dirty="0"/>
              <a:t>Dictionary of positive and negative words (issue-specific)</a:t>
            </a:r>
          </a:p>
          <a:p>
            <a:pPr lvl="2"/>
            <a:r>
              <a:rPr lang="en-US" dirty="0"/>
              <a:t>Assigning score for positive and negative words</a:t>
            </a:r>
          </a:p>
        </p:txBody>
      </p:sp>
    </p:spTree>
    <p:extLst>
      <p:ext uri="{BB962C8B-B14F-4D97-AF65-F5344CB8AC3E}">
        <p14:creationId xmlns:p14="http://schemas.microsoft.com/office/powerpoint/2010/main" val="34508643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504</TotalTime>
  <Words>694</Words>
  <Application>Microsoft Office PowerPoint</Application>
  <PresentationFormat>On-screen Show (4:3)</PresentationFormat>
  <Paragraphs>101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Andalus</vt:lpstr>
      <vt:lpstr>Arial</vt:lpstr>
      <vt:lpstr>Calibri</vt:lpstr>
      <vt:lpstr>Times New Roman</vt:lpstr>
      <vt:lpstr>Trebuchet MS</vt:lpstr>
      <vt:lpstr>Wingdings 3</vt:lpstr>
      <vt:lpstr>Facet</vt:lpstr>
      <vt:lpstr>     Analysis of facebook data using R</vt:lpstr>
      <vt:lpstr>Why R Programming?</vt:lpstr>
      <vt:lpstr>Limitations of R Programming…</vt:lpstr>
      <vt:lpstr>Why should we care about social media?</vt:lpstr>
      <vt:lpstr>Widespread use of social media sites </vt:lpstr>
      <vt:lpstr>Social media usage is increasing</vt:lpstr>
      <vt:lpstr>Packages Required</vt:lpstr>
      <vt:lpstr>Data Extraction</vt:lpstr>
      <vt:lpstr>Sentiment analysis</vt:lpstr>
      <vt:lpstr>Machine learning </vt:lpstr>
      <vt:lpstr>Sentiment analysis of the political </vt:lpstr>
      <vt:lpstr>Sample confusion matrix output</vt:lpstr>
      <vt:lpstr>Applications of this Sentiments</vt:lpstr>
      <vt:lpstr>Sample outputs</vt:lpstr>
      <vt:lpstr>What’s new and Innovative</vt:lpstr>
      <vt:lpstr>Analysis on Facebook Friends list</vt:lpstr>
      <vt:lpstr>Analysis on Facebook Friends list</vt:lpstr>
      <vt:lpstr>Analysis on Facebook Friends list</vt:lpstr>
      <vt:lpstr>Analysis on Facebook Friends list</vt:lpstr>
      <vt:lpstr>PowerPoint Presentation</vt:lpstr>
      <vt:lpstr>References</vt:lpstr>
      <vt:lpstr>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Extraction and analysis of facebook data using R</dc:title>
  <dc:creator>HP</dc:creator>
  <cp:lastModifiedBy>Prasanna Kumar Rajendran</cp:lastModifiedBy>
  <cp:revision>116</cp:revision>
  <dcterms:created xsi:type="dcterms:W3CDTF">2016-04-26T00:41:11Z</dcterms:created>
  <dcterms:modified xsi:type="dcterms:W3CDTF">2016-11-29T22:45:47Z</dcterms:modified>
</cp:coreProperties>
</file>